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45"/>
  </p:notesMasterIdLst>
  <p:handoutMasterIdLst>
    <p:handoutMasterId r:id="rId46"/>
  </p:handoutMasterIdLst>
  <p:sldIdLst>
    <p:sldId id="443" r:id="rId2"/>
    <p:sldId id="424" r:id="rId3"/>
    <p:sldId id="426" r:id="rId4"/>
    <p:sldId id="447" r:id="rId5"/>
    <p:sldId id="448" r:id="rId6"/>
    <p:sldId id="427" r:id="rId7"/>
    <p:sldId id="428" r:id="rId8"/>
    <p:sldId id="390" r:id="rId9"/>
    <p:sldId id="303" r:id="rId10"/>
    <p:sldId id="444" r:id="rId11"/>
    <p:sldId id="305" r:id="rId12"/>
    <p:sldId id="309" r:id="rId13"/>
    <p:sldId id="310" r:id="rId14"/>
    <p:sldId id="430" r:id="rId15"/>
    <p:sldId id="311" r:id="rId16"/>
    <p:sldId id="312" r:id="rId17"/>
    <p:sldId id="313" r:id="rId18"/>
    <p:sldId id="431" r:id="rId19"/>
    <p:sldId id="345" r:id="rId20"/>
    <p:sldId id="432" r:id="rId21"/>
    <p:sldId id="332" r:id="rId22"/>
    <p:sldId id="333" r:id="rId23"/>
    <p:sldId id="355" r:id="rId24"/>
    <p:sldId id="433" r:id="rId25"/>
    <p:sldId id="335" r:id="rId26"/>
    <p:sldId id="357" r:id="rId27"/>
    <p:sldId id="435" r:id="rId28"/>
    <p:sldId id="436" r:id="rId29"/>
    <p:sldId id="445" r:id="rId30"/>
    <p:sldId id="434" r:id="rId31"/>
    <p:sldId id="359" r:id="rId32"/>
    <p:sldId id="360" r:id="rId33"/>
    <p:sldId id="336" r:id="rId34"/>
    <p:sldId id="337" r:id="rId35"/>
    <p:sldId id="338" r:id="rId36"/>
    <p:sldId id="347" r:id="rId37"/>
    <p:sldId id="392" r:id="rId38"/>
    <p:sldId id="394" r:id="rId39"/>
    <p:sldId id="398" r:id="rId40"/>
    <p:sldId id="395" r:id="rId41"/>
    <p:sldId id="396" r:id="rId42"/>
    <p:sldId id="397" r:id="rId43"/>
    <p:sldId id="437" r:id="rId44"/>
  </p:sldIdLst>
  <p:sldSz cx="12192000" cy="6858000"/>
  <p:notesSz cx="7315200" cy="9601200"/>
  <p:custDataLst>
    <p:tags r:id="rId4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 autoAdjust="0"/>
    <p:restoredTop sz="82329" autoAdjust="0"/>
  </p:normalViewPr>
  <p:slideViewPr>
    <p:cSldViewPr>
      <p:cViewPr>
        <p:scale>
          <a:sx n="85" d="100"/>
          <a:sy n="85" d="100"/>
        </p:scale>
        <p:origin x="-520" y="-1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tags" Target="tags/tag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</a:p>
          <a:p>
            <a:endParaRPr lang="en-US" dirty="0" smtClean="0"/>
          </a:p>
          <a:p>
            <a:r>
              <a:rPr lang="en-US" dirty="0" smtClean="0"/>
              <a:t>Draw network</a:t>
            </a:r>
          </a:p>
          <a:p>
            <a:r>
              <a:rPr lang="en-US" dirty="0" smtClean="0"/>
              <a:t>Specify</a:t>
            </a:r>
            <a:r>
              <a:rPr lang="en-US" baseline="0" dirty="0" smtClean="0"/>
              <a:t> the CPTs</a:t>
            </a:r>
          </a:p>
          <a:p>
            <a:r>
              <a:rPr lang="en-US" baseline="0" dirty="0" smtClean="0"/>
              <a:t>Then query, e.g., Mary Calls --- not something we specified, inference computed this for us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P(B) = ?</a:t>
            </a:r>
          </a:p>
          <a:p>
            <a:r>
              <a:rPr lang="en-US" baseline="0" dirty="0" smtClean="0"/>
              <a:t>P(B | +e) = ?</a:t>
            </a:r>
          </a:p>
          <a:p>
            <a:endParaRPr lang="en-U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 smtClean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 smtClean="0">
              <a:sym typeface="Wingdings"/>
            </a:endParaRPr>
          </a:p>
          <a:p>
            <a:r>
              <a:rPr lang="en-US" baseline="0" dirty="0" smtClean="0"/>
              <a:t>P(B) = ?</a:t>
            </a:r>
          </a:p>
          <a:p>
            <a:r>
              <a:rPr lang="en-US" baseline="0" dirty="0" smtClean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 smtClean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15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emf"/><Relationship Id="rId10" Type="http://schemas.openxmlformats.org/officeDocument/2006/relationships/tags" Target="../tags/tag20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tags" Target="../tags/tag17.xml"/><Relationship Id="rId8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" Type="http://schemas.openxmlformats.org/officeDocument/2006/relationships/tags" Target="../tags/tag23.xml"/><Relationship Id="rId2" Type="http://schemas.openxmlformats.org/officeDocument/2006/relationships/tags" Target="../tags/tag24.xml"/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emf"/><Relationship Id="rId9" Type="http://schemas.openxmlformats.org/officeDocument/2006/relationships/image" Target="../media/image59.emf"/><Relationship Id="rId10" Type="http://schemas.openxmlformats.org/officeDocument/2006/relationships/image" Target="../media/image60.emf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" Type="http://schemas.openxmlformats.org/officeDocument/2006/relationships/tags" Target="../tags/tag40.xml"/><Relationship Id="rId2" Type="http://schemas.openxmlformats.org/officeDocument/2006/relationships/tags" Target="../tags/tag41.xml"/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" Type="http://schemas.openxmlformats.org/officeDocument/2006/relationships/tags" Target="../tags/tag45.xml"/><Relationship Id="rId2" Type="http://schemas.openxmlformats.org/officeDocument/2006/relationships/tags" Target="../tags/tag46.xml"/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tags" Target="../tags/tag49.xml"/><Relationship Id="rId6" Type="http://schemas.openxmlformats.org/officeDocument/2006/relationships/tags" Target="../tags/tag5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76.png"/><Relationship Id="rId9" Type="http://schemas.openxmlformats.org/officeDocument/2006/relationships/image" Target="../media/image56.png"/><Relationship Id="rId10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6" Type="http://schemas.openxmlformats.org/officeDocument/2006/relationships/image" Target="../media/image73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78.png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png"/><Relationship Id="rId12" Type="http://schemas.openxmlformats.org/officeDocument/2006/relationships/image" Target="../media/image77.png"/><Relationship Id="rId13" Type="http://schemas.openxmlformats.org/officeDocument/2006/relationships/image" Target="../media/image57.png"/><Relationship Id="rId14" Type="http://schemas.openxmlformats.org/officeDocument/2006/relationships/image" Target="../media/image56.png"/><Relationship Id="rId15" Type="http://schemas.openxmlformats.org/officeDocument/2006/relationships/image" Target="../media/image55.png"/><Relationship Id="rId16" Type="http://schemas.openxmlformats.org/officeDocument/2006/relationships/image" Target="../media/image90.png"/><Relationship Id="rId17" Type="http://schemas.openxmlformats.org/officeDocument/2006/relationships/image" Target="../media/image84.png"/><Relationship Id="rId1" Type="http://schemas.openxmlformats.org/officeDocument/2006/relationships/tags" Target="../tags/tag57.xml"/><Relationship Id="rId2" Type="http://schemas.openxmlformats.org/officeDocument/2006/relationships/tags" Target="../tags/tag58.xml"/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tags" Target="../tags/tag61.xml"/><Relationship Id="rId6" Type="http://schemas.openxmlformats.org/officeDocument/2006/relationships/tags" Target="../tags/tag62.xml"/><Relationship Id="rId7" Type="http://schemas.openxmlformats.org/officeDocument/2006/relationships/tags" Target="../tags/tag63.xml"/><Relationship Id="rId8" Type="http://schemas.openxmlformats.org/officeDocument/2006/relationships/tags" Target="../tags/tag64.xml"/><Relationship Id="rId9" Type="http://schemas.openxmlformats.org/officeDocument/2006/relationships/tags" Target="../tags/tag65.xml"/><Relationship Id="rId10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" Type="http://schemas.openxmlformats.org/officeDocument/2006/relationships/tags" Target="../tags/tag66.xml"/><Relationship Id="rId2" Type="http://schemas.openxmlformats.org/officeDocument/2006/relationships/tags" Target="../tags/tag67.xml"/><Relationship Id="rId3" Type="http://schemas.openxmlformats.org/officeDocument/2006/relationships/tags" Target="../tags/tag68.xml"/><Relationship Id="rId4" Type="http://schemas.openxmlformats.org/officeDocument/2006/relationships/tags" Target="../tags/tag69.xml"/><Relationship Id="rId5" Type="http://schemas.openxmlformats.org/officeDocument/2006/relationships/tags" Target="../tags/tag70.xml"/><Relationship Id="rId6" Type="http://schemas.openxmlformats.org/officeDocument/2006/relationships/tags" Target="../tags/tag71.xml"/><Relationship Id="rId7" Type="http://schemas.openxmlformats.org/officeDocument/2006/relationships/tags" Target="../tags/tag72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91.png"/><Relationship Id="rId10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1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1" Type="http://schemas.openxmlformats.org/officeDocument/2006/relationships/tags" Target="../tags/tag73.xml"/><Relationship Id="rId2" Type="http://schemas.openxmlformats.org/officeDocument/2006/relationships/tags" Target="../tags/tag7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1" Type="http://schemas.openxmlformats.org/officeDocument/2006/relationships/tags" Target="../tags/tag75.xml"/><Relationship Id="rId2" Type="http://schemas.openxmlformats.org/officeDocument/2006/relationships/tags" Target="../tags/tag76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70.png"/><Relationship Id="rId25" Type="http://schemas.openxmlformats.org/officeDocument/2006/relationships/image" Target="../media/image107.png"/><Relationship Id="rId26" Type="http://schemas.openxmlformats.org/officeDocument/2006/relationships/image" Target="../media/image108.png"/><Relationship Id="rId27" Type="http://schemas.openxmlformats.org/officeDocument/2006/relationships/image" Target="../media/image109.png"/><Relationship Id="rId28" Type="http://schemas.openxmlformats.org/officeDocument/2006/relationships/image" Target="../media/image110.png"/><Relationship Id="rId10" Type="http://schemas.openxmlformats.org/officeDocument/2006/relationships/tags" Target="../tags/tag86.xml"/><Relationship Id="rId11" Type="http://schemas.openxmlformats.org/officeDocument/2006/relationships/tags" Target="../tags/tag87.xml"/><Relationship Id="rId12" Type="http://schemas.openxmlformats.org/officeDocument/2006/relationships/tags" Target="../tags/tag88.xml"/><Relationship Id="rId13" Type="http://schemas.openxmlformats.org/officeDocument/2006/relationships/tags" Target="../tags/tag89.xml"/><Relationship Id="rId14" Type="http://schemas.openxmlformats.org/officeDocument/2006/relationships/tags" Target="../tags/tag90.xml"/><Relationship Id="rId15" Type="http://schemas.openxmlformats.org/officeDocument/2006/relationships/tags" Target="../tags/tag91.xml"/><Relationship Id="rId16" Type="http://schemas.openxmlformats.org/officeDocument/2006/relationships/tags" Target="../tags/tag92.xml"/><Relationship Id="rId17" Type="http://schemas.openxmlformats.org/officeDocument/2006/relationships/slideLayout" Target="../slideLayouts/slideLayout2.xml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1" Type="http://schemas.openxmlformats.org/officeDocument/2006/relationships/tags" Target="../tags/tag77.xml"/><Relationship Id="rId2" Type="http://schemas.openxmlformats.org/officeDocument/2006/relationships/tags" Target="../tags/tag78.xml"/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tags" Target="../tags/tag81.xml"/><Relationship Id="rId6" Type="http://schemas.openxmlformats.org/officeDocument/2006/relationships/tags" Target="../tags/tag82.xml"/><Relationship Id="rId7" Type="http://schemas.openxmlformats.org/officeDocument/2006/relationships/tags" Target="../tags/tag83.xml"/><Relationship Id="rId8" Type="http://schemas.openxmlformats.org/officeDocument/2006/relationships/tags" Target="../tags/tag84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20" Type="http://schemas.openxmlformats.org/officeDocument/2006/relationships/image" Target="../media/image111.png"/><Relationship Id="rId21" Type="http://schemas.openxmlformats.org/officeDocument/2006/relationships/image" Target="../media/image109.png"/><Relationship Id="rId22" Type="http://schemas.openxmlformats.org/officeDocument/2006/relationships/image" Target="../media/image102.png"/><Relationship Id="rId23" Type="http://schemas.openxmlformats.org/officeDocument/2006/relationships/image" Target="../media/image106.png"/><Relationship Id="rId24" Type="http://schemas.openxmlformats.org/officeDocument/2006/relationships/image" Target="../media/image112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0.png"/><Relationship Id="rId10" Type="http://schemas.openxmlformats.org/officeDocument/2006/relationships/tags" Target="../tags/tag102.xml"/><Relationship Id="rId11" Type="http://schemas.openxmlformats.org/officeDocument/2006/relationships/tags" Target="../tags/tag103.xml"/><Relationship Id="rId12" Type="http://schemas.openxmlformats.org/officeDocument/2006/relationships/tags" Target="../tags/tag104.xml"/><Relationship Id="rId13" Type="http://schemas.openxmlformats.org/officeDocument/2006/relationships/tags" Target="../tags/tag105.xml"/><Relationship Id="rId14" Type="http://schemas.openxmlformats.org/officeDocument/2006/relationships/tags" Target="../tags/tag106.xml"/><Relationship Id="rId15" Type="http://schemas.openxmlformats.org/officeDocument/2006/relationships/tags" Target="../tags/tag107.xml"/><Relationship Id="rId16" Type="http://schemas.openxmlformats.org/officeDocument/2006/relationships/tags" Target="../tags/tag108.xml"/><Relationship Id="rId17" Type="http://schemas.openxmlformats.org/officeDocument/2006/relationships/slideLayout" Target="../slideLayouts/slideLayout2.xml"/><Relationship Id="rId18" Type="http://schemas.openxmlformats.org/officeDocument/2006/relationships/image" Target="../media/image70.png"/><Relationship Id="rId19" Type="http://schemas.openxmlformats.org/officeDocument/2006/relationships/image" Target="../media/image107.png"/><Relationship Id="rId1" Type="http://schemas.openxmlformats.org/officeDocument/2006/relationships/tags" Target="../tags/tag93.xml"/><Relationship Id="rId2" Type="http://schemas.openxmlformats.org/officeDocument/2006/relationships/tags" Target="../tags/tag94.xml"/><Relationship Id="rId3" Type="http://schemas.openxmlformats.org/officeDocument/2006/relationships/tags" Target="../tags/tag95.xml"/><Relationship Id="rId4" Type="http://schemas.openxmlformats.org/officeDocument/2006/relationships/tags" Target="../tags/tag96.xml"/><Relationship Id="rId5" Type="http://schemas.openxmlformats.org/officeDocument/2006/relationships/tags" Target="../tags/tag97.xml"/><Relationship Id="rId6" Type="http://schemas.openxmlformats.org/officeDocument/2006/relationships/tags" Target="../tags/tag98.xml"/><Relationship Id="rId7" Type="http://schemas.openxmlformats.org/officeDocument/2006/relationships/tags" Target="../tags/tag99.xml"/><Relationship Id="rId8" Type="http://schemas.openxmlformats.org/officeDocument/2006/relationships/tags" Target="../tags/tag10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4" Type="http://schemas.openxmlformats.org/officeDocument/2006/relationships/tags" Target="../tags/tag112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" Type="http://schemas.openxmlformats.org/officeDocument/2006/relationships/tags" Target="../tags/tag109.xml"/><Relationship Id="rId2" Type="http://schemas.openxmlformats.org/officeDocument/2006/relationships/tags" Target="../tags/tag110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20.png"/><Relationship Id="rId16" Type="http://schemas.openxmlformats.org/officeDocument/2006/relationships/image" Target="../media/image110.png"/><Relationship Id="rId1" Type="http://schemas.openxmlformats.org/officeDocument/2006/relationships/tags" Target="../tags/tag113.xml"/><Relationship Id="rId2" Type="http://schemas.openxmlformats.org/officeDocument/2006/relationships/tags" Target="../tags/tag114.xml"/><Relationship Id="rId3" Type="http://schemas.openxmlformats.org/officeDocument/2006/relationships/tags" Target="../tags/tag115.xml"/><Relationship Id="rId4" Type="http://schemas.openxmlformats.org/officeDocument/2006/relationships/tags" Target="../tags/tag116.xml"/><Relationship Id="rId5" Type="http://schemas.openxmlformats.org/officeDocument/2006/relationships/tags" Target="../tags/tag117.xml"/><Relationship Id="rId6" Type="http://schemas.openxmlformats.org/officeDocument/2006/relationships/tags" Target="../tags/tag118.xml"/><Relationship Id="rId7" Type="http://schemas.openxmlformats.org/officeDocument/2006/relationships/tags" Target="../tags/tag119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1" Type="http://schemas.openxmlformats.org/officeDocument/2006/relationships/tags" Target="../tags/tag120.xml"/><Relationship Id="rId2" Type="http://schemas.openxmlformats.org/officeDocument/2006/relationships/tags" Target="../tags/tag121.xml"/><Relationship Id="rId3" Type="http://schemas.openxmlformats.org/officeDocument/2006/relationships/tags" Target="../tags/tag122.xml"/><Relationship Id="rId4" Type="http://schemas.openxmlformats.org/officeDocument/2006/relationships/tags" Target="../tags/tag123.xml"/><Relationship Id="rId5" Type="http://schemas.openxmlformats.org/officeDocument/2006/relationships/tags" Target="../tags/tag124.xml"/><Relationship Id="rId6" Type="http://schemas.openxmlformats.org/officeDocument/2006/relationships/tags" Target="../tags/tag125.xml"/><Relationship Id="rId7" Type="http://schemas.openxmlformats.org/officeDocument/2006/relationships/tags" Target="../tags/tag126.xml"/><Relationship Id="rId8" Type="http://schemas.openxmlformats.org/officeDocument/2006/relationships/tags" Target="../tags/tag127.xml"/><Relationship Id="rId9" Type="http://schemas.openxmlformats.org/officeDocument/2006/relationships/tags" Target="../tags/tag128.xml"/><Relationship Id="rId10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7.png"/><Relationship Id="rId14" Type="http://schemas.openxmlformats.org/officeDocument/2006/relationships/image" Target="../media/image123.png"/><Relationship Id="rId15" Type="http://schemas.openxmlformats.org/officeDocument/2006/relationships/image" Target="../media/image128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32.png"/><Relationship Id="rId19" Type="http://schemas.openxmlformats.org/officeDocument/2006/relationships/image" Target="../media/image133.png"/><Relationship Id="rId1" Type="http://schemas.openxmlformats.org/officeDocument/2006/relationships/tags" Target="../tags/tag129.xml"/><Relationship Id="rId2" Type="http://schemas.openxmlformats.org/officeDocument/2006/relationships/tags" Target="../tags/tag130.xml"/><Relationship Id="rId3" Type="http://schemas.openxmlformats.org/officeDocument/2006/relationships/tags" Target="../tags/tag131.xml"/><Relationship Id="rId4" Type="http://schemas.openxmlformats.org/officeDocument/2006/relationships/tags" Target="../tags/tag132.xml"/><Relationship Id="rId5" Type="http://schemas.openxmlformats.org/officeDocument/2006/relationships/tags" Target="../tags/tag133.xml"/><Relationship Id="rId6" Type="http://schemas.openxmlformats.org/officeDocument/2006/relationships/tags" Target="../tags/tag134.xml"/><Relationship Id="rId7" Type="http://schemas.openxmlformats.org/officeDocument/2006/relationships/tags" Target="../tags/tag135.xml"/><Relationship Id="rId8" Type="http://schemas.openxmlformats.org/officeDocument/2006/relationships/tags" Target="../tags/tag136.xml"/><Relationship Id="rId9" Type="http://schemas.openxmlformats.org/officeDocument/2006/relationships/tags" Target="../tags/tag137.xml"/><Relationship Id="rId10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4" Type="http://schemas.openxmlformats.org/officeDocument/2006/relationships/tags" Target="../tags/tag151.xml"/><Relationship Id="rId15" Type="http://schemas.openxmlformats.org/officeDocument/2006/relationships/tags" Target="../tags/tag152.xml"/><Relationship Id="rId16" Type="http://schemas.openxmlformats.org/officeDocument/2006/relationships/tags" Target="../tags/tag153.xml"/><Relationship Id="rId17" Type="http://schemas.openxmlformats.org/officeDocument/2006/relationships/tags" Target="../tags/tag154.xml"/><Relationship Id="rId18" Type="http://schemas.openxmlformats.org/officeDocument/2006/relationships/tags" Target="../tags/tag155.xml"/><Relationship Id="rId19" Type="http://schemas.openxmlformats.org/officeDocument/2006/relationships/tags" Target="../tags/tag156.xml"/><Relationship Id="rId63" Type="http://schemas.openxmlformats.org/officeDocument/2006/relationships/image" Target="../media/image158.png"/><Relationship Id="rId50" Type="http://schemas.openxmlformats.org/officeDocument/2006/relationships/image" Target="../media/image145.png"/><Relationship Id="rId51" Type="http://schemas.openxmlformats.org/officeDocument/2006/relationships/image" Target="../media/image146.png"/><Relationship Id="rId52" Type="http://schemas.openxmlformats.org/officeDocument/2006/relationships/image" Target="../media/image147.png"/><Relationship Id="rId53" Type="http://schemas.openxmlformats.org/officeDocument/2006/relationships/image" Target="../media/image148.png"/><Relationship Id="rId54" Type="http://schemas.openxmlformats.org/officeDocument/2006/relationships/image" Target="../media/image149.png"/><Relationship Id="rId55" Type="http://schemas.openxmlformats.org/officeDocument/2006/relationships/image" Target="../media/image150.png"/><Relationship Id="rId56" Type="http://schemas.openxmlformats.org/officeDocument/2006/relationships/image" Target="../media/image151.png"/><Relationship Id="rId57" Type="http://schemas.openxmlformats.org/officeDocument/2006/relationships/image" Target="../media/image152.png"/><Relationship Id="rId58" Type="http://schemas.openxmlformats.org/officeDocument/2006/relationships/image" Target="../media/image153.png"/><Relationship Id="rId59" Type="http://schemas.openxmlformats.org/officeDocument/2006/relationships/image" Target="../media/image154.png"/><Relationship Id="rId40" Type="http://schemas.openxmlformats.org/officeDocument/2006/relationships/image" Target="../media/image123.png"/><Relationship Id="rId41" Type="http://schemas.openxmlformats.org/officeDocument/2006/relationships/image" Target="../media/image128.png"/><Relationship Id="rId42" Type="http://schemas.openxmlformats.org/officeDocument/2006/relationships/image" Target="../media/image129.png"/><Relationship Id="rId43" Type="http://schemas.openxmlformats.org/officeDocument/2006/relationships/image" Target="../media/image138.png"/><Relationship Id="rId44" Type="http://schemas.openxmlformats.org/officeDocument/2006/relationships/image" Target="../media/image139.png"/><Relationship Id="rId45" Type="http://schemas.openxmlformats.org/officeDocument/2006/relationships/image" Target="../media/image140.png"/><Relationship Id="rId46" Type="http://schemas.openxmlformats.org/officeDocument/2006/relationships/image" Target="../media/image141.png"/><Relationship Id="rId47" Type="http://schemas.openxmlformats.org/officeDocument/2006/relationships/image" Target="../media/image142.png"/><Relationship Id="rId48" Type="http://schemas.openxmlformats.org/officeDocument/2006/relationships/image" Target="../media/image143.png"/><Relationship Id="rId49" Type="http://schemas.openxmlformats.org/officeDocument/2006/relationships/image" Target="../media/image144.png"/><Relationship Id="rId1" Type="http://schemas.openxmlformats.org/officeDocument/2006/relationships/tags" Target="../tags/tag138.xml"/><Relationship Id="rId2" Type="http://schemas.openxmlformats.org/officeDocument/2006/relationships/tags" Target="../tags/tag139.xml"/><Relationship Id="rId3" Type="http://schemas.openxmlformats.org/officeDocument/2006/relationships/tags" Target="../tags/tag140.xml"/><Relationship Id="rId4" Type="http://schemas.openxmlformats.org/officeDocument/2006/relationships/tags" Target="../tags/tag141.xml"/><Relationship Id="rId5" Type="http://schemas.openxmlformats.org/officeDocument/2006/relationships/tags" Target="../tags/tag142.xml"/><Relationship Id="rId6" Type="http://schemas.openxmlformats.org/officeDocument/2006/relationships/tags" Target="../tags/tag143.xml"/><Relationship Id="rId7" Type="http://schemas.openxmlformats.org/officeDocument/2006/relationships/tags" Target="../tags/tag144.xml"/><Relationship Id="rId8" Type="http://schemas.openxmlformats.org/officeDocument/2006/relationships/tags" Target="../tags/tag145.xml"/><Relationship Id="rId9" Type="http://schemas.openxmlformats.org/officeDocument/2006/relationships/tags" Target="../tags/tag146.xml"/><Relationship Id="rId30" Type="http://schemas.openxmlformats.org/officeDocument/2006/relationships/tags" Target="../tags/tag167.xml"/><Relationship Id="rId31" Type="http://schemas.openxmlformats.org/officeDocument/2006/relationships/tags" Target="../tags/tag168.xml"/><Relationship Id="rId32" Type="http://schemas.openxmlformats.org/officeDocument/2006/relationships/slideLayout" Target="../slideLayouts/slideLayout2.xml"/><Relationship Id="rId33" Type="http://schemas.openxmlformats.org/officeDocument/2006/relationships/image" Target="../media/image127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34.png"/><Relationship Id="rId37" Type="http://schemas.openxmlformats.org/officeDocument/2006/relationships/image" Target="../media/image135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20" Type="http://schemas.openxmlformats.org/officeDocument/2006/relationships/tags" Target="../tags/tag157.xml"/><Relationship Id="rId21" Type="http://schemas.openxmlformats.org/officeDocument/2006/relationships/tags" Target="../tags/tag158.xml"/><Relationship Id="rId22" Type="http://schemas.openxmlformats.org/officeDocument/2006/relationships/tags" Target="../tags/tag159.xml"/><Relationship Id="rId23" Type="http://schemas.openxmlformats.org/officeDocument/2006/relationships/tags" Target="../tags/tag160.xml"/><Relationship Id="rId24" Type="http://schemas.openxmlformats.org/officeDocument/2006/relationships/tags" Target="../tags/tag161.xml"/><Relationship Id="rId25" Type="http://schemas.openxmlformats.org/officeDocument/2006/relationships/tags" Target="../tags/tag162.xml"/><Relationship Id="rId26" Type="http://schemas.openxmlformats.org/officeDocument/2006/relationships/tags" Target="../tags/tag163.xml"/><Relationship Id="rId27" Type="http://schemas.openxmlformats.org/officeDocument/2006/relationships/tags" Target="../tags/tag164.xml"/><Relationship Id="rId28" Type="http://schemas.openxmlformats.org/officeDocument/2006/relationships/tags" Target="../tags/tag165.xml"/><Relationship Id="rId29" Type="http://schemas.openxmlformats.org/officeDocument/2006/relationships/tags" Target="../tags/tag166.xml"/><Relationship Id="rId60" Type="http://schemas.openxmlformats.org/officeDocument/2006/relationships/image" Target="../media/image155.png"/><Relationship Id="rId61" Type="http://schemas.openxmlformats.org/officeDocument/2006/relationships/image" Target="../media/image156.png"/><Relationship Id="rId62" Type="http://schemas.openxmlformats.org/officeDocument/2006/relationships/image" Target="../media/image157.png"/><Relationship Id="rId10" Type="http://schemas.openxmlformats.org/officeDocument/2006/relationships/tags" Target="../tags/tag147.xml"/><Relationship Id="rId11" Type="http://schemas.openxmlformats.org/officeDocument/2006/relationships/tags" Target="../tags/tag148.xml"/><Relationship Id="rId12" Type="http://schemas.openxmlformats.org/officeDocument/2006/relationships/tags" Target="../tags/tag1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1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Announcements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62000" y="1524000"/>
            <a:ext cx="5486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Homework  7</a:t>
            </a:r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Due: today at 11:59pm</a:t>
            </a:r>
          </a:p>
          <a:p>
            <a:pPr lvl="8"/>
            <a:endParaRPr lang="en-US" sz="1200" dirty="0"/>
          </a:p>
          <a:p>
            <a:r>
              <a:rPr lang="en-US" sz="2400" dirty="0"/>
              <a:t>Final Contest (Optional)</a:t>
            </a:r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On-going!</a:t>
            </a:r>
          </a:p>
          <a:p>
            <a:pPr lvl="8"/>
            <a:endParaRPr lang="en-US" sz="1200" dirty="0"/>
          </a:p>
          <a:p>
            <a:r>
              <a:rPr lang="en-US" sz="2400" dirty="0" smtClean="0"/>
              <a:t>Thursday’s Lecture</a:t>
            </a:r>
            <a:endParaRPr lang="en-US" sz="1200" dirty="0">
              <a:solidFill>
                <a:srgbClr val="FF0000"/>
              </a:solidFill>
            </a:endParaRP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Nick Hay will give the lecture</a:t>
            </a:r>
            <a:endParaRPr lang="en-US" sz="2000" dirty="0">
              <a:solidFill>
                <a:srgbClr val="FF0000"/>
              </a:solidFill>
            </a:endParaRPr>
          </a:p>
          <a:p>
            <a:pPr lvl="8"/>
            <a:endParaRPr lang="en-US" sz="1200" dirty="0"/>
          </a:p>
          <a:p>
            <a:pPr lvl="8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97311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Called </a:t>
            </a:r>
            <a:r>
              <a:rPr lang="ja-JP" altLang="en-US" sz="2000" dirty="0" smtClean="0">
                <a:latin typeface="Calibri"/>
                <a:cs typeface="Calibri"/>
              </a:rPr>
              <a:t>“</a:t>
            </a:r>
            <a:r>
              <a:rPr lang="en-US" altLang="ja-JP" sz="2000" dirty="0" smtClean="0">
                <a:latin typeface="Calibri"/>
                <a:cs typeface="Calibri"/>
              </a:rPr>
              <a:t>Variable Elimination</a:t>
            </a:r>
            <a:r>
              <a:rPr lang="ja-JP" altLang="en-US" sz="2000" dirty="0" smtClean="0">
                <a:latin typeface="Calibri"/>
                <a:cs typeface="Calibri"/>
              </a:rPr>
              <a:t>”</a:t>
            </a:r>
            <a:endParaRPr lang="en-US" altLang="ja-JP" sz="2000" dirty="0" smtClean="0">
              <a:latin typeface="Calibri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 smtClean="0">
              <a:latin typeface="Calibri"/>
              <a:cs typeface="Calibri"/>
            </a:endParaRPr>
          </a:p>
          <a:p>
            <a:pPr lvl="1"/>
            <a:endParaRPr lang="en-US" sz="2000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Zoo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 smtClean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 smtClean="0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 smtClean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 smtClean="0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 smtClean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 smtClean="0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 smtClean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5119"/>
              </p:ext>
            </p:extLst>
          </p:nvPr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15990"/>
              </p:ext>
            </p:extLst>
          </p:nvPr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Family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33660"/>
              </p:ext>
            </p:extLst>
          </p:nvPr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92908"/>
              </p:ext>
            </p:extLst>
          </p:nvPr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20195"/>
              </p:ext>
            </p:extLst>
          </p:nvPr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 smtClean="0">
                <a:ea typeface="ＭＳ Ｐゴシック" pitchFamily="34" charset="-128"/>
              </a:rPr>
              <a:t>1</a:t>
            </a:r>
            <a:r>
              <a:rPr lang="en-US" sz="2400" dirty="0" smtClean="0">
                <a:ea typeface="ＭＳ Ｐゴシック" pitchFamily="34" charset="-128"/>
              </a:rPr>
              <a:t> … Y</a:t>
            </a:r>
            <a:r>
              <a:rPr lang="en-US" sz="2400" baseline="-25000" dirty="0" smtClean="0">
                <a:ea typeface="ＭＳ Ｐゴシック" pitchFamily="34" charset="-128"/>
              </a:rPr>
              <a:t>N</a:t>
            </a:r>
            <a:r>
              <a:rPr lang="en-US" sz="2400" dirty="0" smtClean="0">
                <a:ea typeface="ＭＳ Ｐゴシック" pitchFamily="34" charset="-128"/>
              </a:rPr>
              <a:t> | X</a:t>
            </a:r>
            <a:r>
              <a:rPr lang="en-US" sz="2400" baseline="-25000" dirty="0" smtClean="0">
                <a:ea typeface="ＭＳ Ｐゴシック" pitchFamily="34" charset="-128"/>
              </a:rPr>
              <a:t>1</a:t>
            </a:r>
            <a:r>
              <a:rPr lang="en-US" sz="2400" dirty="0" smtClean="0">
                <a:ea typeface="ＭＳ Ｐゴシック" pitchFamily="34" charset="-128"/>
              </a:rPr>
              <a:t> … X</a:t>
            </a:r>
            <a:r>
              <a:rPr lang="en-US" sz="2400" baseline="-25000" dirty="0" smtClean="0">
                <a:ea typeface="ＭＳ Ｐゴシック" pitchFamily="34" charset="-128"/>
              </a:rPr>
              <a:t>M</a:t>
            </a:r>
            <a:r>
              <a:rPr lang="en-US" sz="2400" dirty="0" smtClean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It is a </a:t>
            </a:r>
            <a:r>
              <a:rPr lang="ja-JP" altLang="en-US" sz="2000" dirty="0" smtClean="0">
                <a:ea typeface="ＭＳ Ｐゴシック" pitchFamily="34" charset="-128"/>
              </a:rPr>
              <a:t>“</a:t>
            </a:r>
            <a:r>
              <a:rPr lang="en-US" altLang="ja-JP" sz="2000" dirty="0" smtClean="0">
                <a:ea typeface="ＭＳ Ｐゴシック" pitchFamily="34" charset="-128"/>
              </a:rPr>
              <a:t>factor,</a:t>
            </a:r>
            <a:r>
              <a:rPr lang="ja-JP" altLang="en-US" sz="2000" dirty="0" smtClean="0">
                <a:ea typeface="ＭＳ Ｐゴシック" pitchFamily="34" charset="-128"/>
              </a:rPr>
              <a:t>”</a:t>
            </a:r>
            <a:r>
              <a:rPr lang="en-US" altLang="ja-JP" sz="2000" dirty="0" smtClean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Its values are P(y</a:t>
            </a:r>
            <a:r>
              <a:rPr lang="en-US" sz="2000" baseline="-25000" dirty="0" smtClean="0">
                <a:ea typeface="ＭＳ Ｐゴシック" pitchFamily="34" charset="-128"/>
              </a:rPr>
              <a:t>1</a:t>
            </a:r>
            <a:r>
              <a:rPr lang="en-US" sz="2000" dirty="0" smtClean="0">
                <a:ea typeface="ＭＳ Ｐゴシック" pitchFamily="34" charset="-128"/>
              </a:rPr>
              <a:t> … </a:t>
            </a:r>
            <a:r>
              <a:rPr lang="en-US" sz="2000" dirty="0" err="1" smtClean="0">
                <a:ea typeface="ＭＳ Ｐゴシック" pitchFamily="34" charset="-128"/>
              </a:rPr>
              <a:t>y</a:t>
            </a:r>
            <a:r>
              <a:rPr lang="en-US" sz="2000" baseline="-25000" dirty="0" err="1" smtClean="0">
                <a:ea typeface="ＭＳ Ｐゴシック" pitchFamily="34" charset="-128"/>
              </a:rPr>
              <a:t>N</a:t>
            </a:r>
            <a:r>
              <a:rPr lang="en-US" sz="2000" dirty="0" smtClean="0">
                <a:ea typeface="ＭＳ Ｐゴシック" pitchFamily="34" charset="-128"/>
              </a:rPr>
              <a:t> | x</a:t>
            </a:r>
            <a:r>
              <a:rPr lang="en-US" sz="2000" baseline="-25000" dirty="0" smtClean="0">
                <a:ea typeface="ＭＳ Ｐゴシック" pitchFamily="34" charset="-128"/>
              </a:rPr>
              <a:t>1</a:t>
            </a:r>
            <a:r>
              <a:rPr lang="en-US" sz="2000" dirty="0" smtClean="0">
                <a:ea typeface="ＭＳ Ｐゴシック" pitchFamily="34" charset="-128"/>
              </a:rPr>
              <a:t> … </a:t>
            </a:r>
            <a:r>
              <a:rPr lang="en-US" sz="2000" dirty="0" err="1" smtClean="0">
                <a:ea typeface="ＭＳ Ｐゴシック" pitchFamily="34" charset="-128"/>
              </a:rPr>
              <a:t>x</a:t>
            </a:r>
            <a:r>
              <a:rPr lang="en-US" sz="2000" baseline="-25000" dirty="0" err="1" smtClean="0">
                <a:ea typeface="ＭＳ Ｐゴシック" pitchFamily="34" charset="-128"/>
              </a:rPr>
              <a:t>M</a:t>
            </a:r>
            <a:r>
              <a:rPr lang="en-US" sz="2000" dirty="0" smtClean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44271"/>
              </p:ext>
            </p:extLst>
          </p:nvPr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70532"/>
              </p:ext>
            </p:extLst>
          </p:nvPr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11574"/>
              </p:ext>
            </p:extLst>
          </p:nvPr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Bayes’ Nets: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Elimination (VE)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 smtClean="0">
                <a:ea typeface="ＭＳ Ｐゴシック" pitchFamily="34" charset="-128"/>
              </a:rPr>
              <a:t>Track objects called </a:t>
            </a:r>
            <a:r>
              <a:rPr lang="en-US" sz="2600" dirty="0" smtClean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 smtClean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 smtClean="0">
              <a:ea typeface="ＭＳ Ｐゴシック" pitchFamily="34" charset="-128"/>
            </a:endParaRPr>
          </a:p>
          <a:p>
            <a:endParaRPr lang="en-US" sz="2600" dirty="0" smtClean="0">
              <a:ea typeface="ＭＳ Ｐゴシック" pitchFamily="34" charset="-128"/>
            </a:endParaRPr>
          </a:p>
          <a:p>
            <a:endParaRPr lang="en-US" sz="2600" dirty="0" smtClean="0">
              <a:ea typeface="ＭＳ Ｐゴシック" pitchFamily="34" charset="-128"/>
            </a:endParaRPr>
          </a:p>
          <a:p>
            <a:r>
              <a:rPr lang="en-US" sz="2600" dirty="0" smtClean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 smtClean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 smtClean="0">
              <a:ea typeface="ＭＳ Ｐゴシック" pitchFamily="34" charset="-128"/>
            </a:endParaRPr>
          </a:p>
          <a:p>
            <a:pPr lvl="1"/>
            <a:endParaRPr lang="en-US" sz="2200" dirty="0" smtClean="0">
              <a:ea typeface="ＭＳ Ｐゴシック" pitchFamily="34" charset="-128"/>
            </a:endParaRPr>
          </a:p>
          <a:p>
            <a:pPr lvl="1"/>
            <a:endParaRPr lang="en-US" sz="2200" dirty="0" smtClean="0">
              <a:ea typeface="ＭＳ Ｐゴシック" pitchFamily="34" charset="-128"/>
            </a:endParaRPr>
          </a:p>
          <a:p>
            <a:pPr lvl="1"/>
            <a:endParaRPr lang="en-US" sz="2200" dirty="0" smtClean="0">
              <a:ea typeface="ＭＳ Ｐゴシック" pitchFamily="34" charset="-128"/>
            </a:endParaRPr>
          </a:p>
          <a:p>
            <a:r>
              <a:rPr lang="en-US" sz="2600" dirty="0" smtClean="0">
                <a:ea typeface="ＭＳ Ｐゴシック" pitchFamily="34" charset="-128"/>
              </a:rPr>
              <a:t>Procedure: Join all factors, then eliminate all hidden variables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 smtClean="0">
                <a:ea typeface="ＭＳ Ｐゴシック" pitchFamily="34" charset="-128"/>
              </a:rPr>
              <a:t>First basic operation: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 smtClean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 smtClean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 smtClean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 smtClean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 smtClean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 smtClean="0">
                <a:ea typeface="ＭＳ Ｐゴシック" pitchFamily="34" charset="-128"/>
              </a:rPr>
              <a:t>Example: Join on R</a:t>
            </a:r>
          </a:p>
          <a:p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18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1800" dirty="0" smtClean="0">
              <a:ea typeface="ＭＳ Ｐゴシック" pitchFamily="34" charset="-128"/>
            </a:endParaRPr>
          </a:p>
          <a:p>
            <a:pPr lvl="1"/>
            <a:r>
              <a:rPr lang="en-US" sz="1800" dirty="0" smtClean="0">
                <a:ea typeface="ＭＳ Ｐゴシック" pitchFamily="34" charset="-128"/>
              </a:rPr>
              <a:t>Computation for each entry: </a:t>
            </a:r>
            <a:r>
              <a:rPr lang="en-US" sz="1800" dirty="0" err="1" smtClean="0">
                <a:ea typeface="ＭＳ Ｐゴシック" pitchFamily="34" charset="-128"/>
              </a:rPr>
              <a:t>pointwise</a:t>
            </a:r>
            <a:r>
              <a:rPr lang="en-US" sz="1800" dirty="0" smtClean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63430"/>
              </p:ext>
            </p:extLst>
          </p:nvPr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06158"/>
              </p:ext>
            </p:extLst>
          </p:nvPr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9348"/>
              </p:ext>
            </p:extLst>
          </p:nvPr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3064"/>
              </p:ext>
            </p:extLst>
          </p:nvPr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10511"/>
              </p:ext>
            </p:extLst>
          </p:nvPr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11561"/>
              </p:ext>
            </p:extLst>
          </p:nvPr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98770"/>
              </p:ext>
            </p:extLst>
          </p:nvPr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65907"/>
              </p:ext>
            </p:extLst>
          </p:nvPr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17894"/>
              </p:ext>
            </p:extLst>
          </p:nvPr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8382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</a:t>
            </a:r>
            <a:r>
              <a:rPr lang="en-US" sz="2800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</a:t>
            </a:r>
            <a:endParaRPr lang="en-US" sz="2800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Second basic operation: </a:t>
            </a:r>
            <a:r>
              <a:rPr lang="en-US" sz="2400" dirty="0" smtClean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A </a:t>
            </a:r>
            <a:r>
              <a:rPr lang="en-US" sz="2000" dirty="0" smtClean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 smtClean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Example: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87147"/>
              </p:ext>
            </p:extLst>
          </p:nvPr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449"/>
              </p:ext>
            </p:extLst>
          </p:nvPr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94727"/>
              </p:ext>
            </p:extLst>
          </p:nvPr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8382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57653"/>
              </p:ext>
            </p:extLst>
          </p:nvPr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7366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90140"/>
              </p:ext>
            </p:extLst>
          </p:nvPr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Thus Far: Multiple Join, Multiple Eliminate (= Inference by Enumeration)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Marginalizing Early (= Variable Elimination)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 smtClean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nets implicitly encode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joint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9620"/>
              </p:ext>
            </p:extLst>
          </p:nvPr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685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63070"/>
              </p:ext>
            </p:extLst>
          </p:nvPr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4814"/>
              </p:ext>
            </p:extLst>
          </p:nvPr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81106"/>
              </p:ext>
            </p:extLst>
          </p:nvPr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5918"/>
              </p:ext>
            </p:extLst>
          </p:nvPr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7366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82854"/>
              </p:ext>
            </p:extLst>
          </p:nvPr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/>
                <a:gridCol w="762000"/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</a:t>
            </a:r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</a:t>
            </a:r>
            <a:endParaRPr lang="en-US" sz="2000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  <a:endParaRPr lang="en-US" sz="2000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 smtClean="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 smtClean="0">
              <a:ea typeface="ＭＳ Ｐゴシック" pitchFamily="34" charset="-128"/>
            </a:endParaRPr>
          </a:p>
          <a:p>
            <a:endParaRPr lang="en-US" sz="2400" smtClean="0">
              <a:ea typeface="ＭＳ Ｐゴシック" pitchFamily="34" charset="-128"/>
            </a:endParaRPr>
          </a:p>
          <a:p>
            <a:endParaRPr lang="en-US" sz="2400" smtClean="0">
              <a:ea typeface="ＭＳ Ｐゴシック" pitchFamily="34" charset="-128"/>
            </a:endParaRPr>
          </a:p>
          <a:p>
            <a:endParaRPr lang="en-US" sz="2400" smtClean="0">
              <a:ea typeface="ＭＳ Ｐゴシック" pitchFamily="34" charset="-128"/>
            </a:endParaRPr>
          </a:p>
          <a:p>
            <a:pPr lvl="1"/>
            <a:r>
              <a:rPr lang="en-US" sz="2000" smtClean="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 smtClean="0">
              <a:ea typeface="ＭＳ Ｐゴシック" pitchFamily="34" charset="-128"/>
            </a:endParaRPr>
          </a:p>
          <a:p>
            <a:pPr lvl="1"/>
            <a:endParaRPr lang="en-US" sz="2000" smtClean="0">
              <a:ea typeface="ＭＳ Ｐゴシック" pitchFamily="34" charset="-128"/>
            </a:endParaRPr>
          </a:p>
          <a:p>
            <a:pPr lvl="2"/>
            <a:endParaRPr lang="en-US" sz="1600" smtClean="0">
              <a:ea typeface="ＭＳ Ｐゴシック" pitchFamily="34" charset="-128"/>
            </a:endParaRPr>
          </a:p>
          <a:p>
            <a:pPr lvl="2"/>
            <a:endParaRPr lang="en-US" sz="1600" smtClean="0">
              <a:ea typeface="ＭＳ Ｐゴシック" pitchFamily="34" charset="-128"/>
            </a:endParaRPr>
          </a:p>
          <a:p>
            <a:pPr lvl="1"/>
            <a:endParaRPr lang="en-US" sz="2000" smtClean="0">
              <a:ea typeface="ＭＳ Ｐゴシック" pitchFamily="34" charset="-128"/>
            </a:endParaRPr>
          </a:p>
          <a:p>
            <a:r>
              <a:rPr lang="en-US" sz="2400" smtClean="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E.g. for P(L | +r), we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would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That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’s it!</a:t>
            </a: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30008"/>
              </p:ext>
            </p:extLst>
          </p:nvPr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/>
                <a:gridCol w="6858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3527"/>
              </p:ext>
            </p:extLst>
          </p:nvPr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889000"/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19368"/>
              </p:ext>
            </p:extLst>
          </p:nvPr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/>
                <a:gridCol w="838200"/>
                <a:gridCol w="8382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72012"/>
              </p:ext>
            </p:extLst>
          </p:nvPr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59262"/>
              </p:ext>
            </p:extLst>
          </p:nvPr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/>
                <a:gridCol w="619125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8489"/>
              </p:ext>
            </p:extLst>
          </p:nvPr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/>
                <a:gridCol w="838200"/>
                <a:gridCol w="8382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marginal can be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use Bayes</a:t>
            </a:r>
            <a:r>
              <a:rPr lang="en-US" altLang="en-US" sz="2000" dirty="0" smtClean="0">
                <a:ea typeface="ＭＳ Ｐゴシック" pitchFamily="34" charset="-128"/>
              </a:rPr>
              <a:t>’</a:t>
            </a:r>
            <a:r>
              <a:rPr lang="en-US" sz="2000" dirty="0" smtClean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use x*(</a:t>
            </a:r>
            <a:r>
              <a:rPr lang="en-US" sz="2000" dirty="0" err="1" smtClean="0">
                <a:ea typeface="ＭＳ Ｐゴシック" pitchFamily="34" charset="-128"/>
              </a:rPr>
              <a:t>y+z</a:t>
            </a:r>
            <a:r>
              <a:rPr lang="en-US" sz="2000" dirty="0" smtClean="0">
                <a:ea typeface="ＭＳ Ｐゴシック" pitchFamily="34" charset="-128"/>
              </a:rPr>
              <a:t>) = </a:t>
            </a:r>
            <a:r>
              <a:rPr lang="en-US" sz="2000" dirty="0" err="1" smtClean="0">
                <a:ea typeface="ＭＳ Ｐゴシック" pitchFamily="34" charset="-128"/>
              </a:rPr>
              <a:t>xy</a:t>
            </a:r>
            <a:r>
              <a:rPr lang="en-US" sz="2000" dirty="0" smtClean="0">
                <a:ea typeface="ＭＳ Ｐゴシック" pitchFamily="34" charset="-128"/>
              </a:rPr>
              <a:t> + </a:t>
            </a:r>
            <a:r>
              <a:rPr lang="en-US" sz="2000" dirty="0" err="1" smtClean="0">
                <a:ea typeface="ＭＳ Ｐゴシック" pitchFamily="34" charset="-128"/>
              </a:rPr>
              <a:t>xz</a:t>
            </a:r>
            <a:endParaRPr lang="en-US" sz="20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 smtClean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</a:t>
            </a:r>
            <a:r>
              <a:rPr lang="en-US" sz="2000" dirty="0" smtClean="0">
                <a:ea typeface="ＭＳ Ｐゴシック" pitchFamily="34" charset="-128"/>
              </a:rPr>
              <a:t>se x*(</a:t>
            </a:r>
            <a:r>
              <a:rPr lang="en-US" sz="2000" dirty="0" err="1" smtClean="0">
                <a:ea typeface="ＭＳ Ｐゴシック" pitchFamily="34" charset="-128"/>
              </a:rPr>
              <a:t>y+z</a:t>
            </a:r>
            <a:r>
              <a:rPr lang="en-US" sz="2000" dirty="0" smtClean="0">
                <a:ea typeface="ＭＳ Ｐゴシック" pitchFamily="34" charset="-128"/>
              </a:rPr>
              <a:t>)  = </a:t>
            </a:r>
            <a:r>
              <a:rPr lang="en-US" sz="2000" dirty="0" err="1" smtClean="0">
                <a:ea typeface="ＭＳ Ｐゴシック" pitchFamily="34" charset="-128"/>
              </a:rPr>
              <a:t>xy</a:t>
            </a:r>
            <a:r>
              <a:rPr lang="en-US" sz="2000" dirty="0" smtClean="0">
                <a:ea typeface="ＭＳ Ｐゴシック" pitchFamily="34" charset="-128"/>
              </a:rPr>
              <a:t> + </a:t>
            </a:r>
            <a:r>
              <a:rPr lang="en-US" sz="2000" dirty="0" err="1" smtClean="0">
                <a:ea typeface="ＭＳ Ｐゴシック" pitchFamily="34" charset="-128"/>
              </a:rPr>
              <a:t>xz</a:t>
            </a:r>
            <a:endParaRPr lang="en-US" sz="20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 smtClean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 smtClean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 smtClean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 smtClean="0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 smtClean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 smtClean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 smtClean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smtClean="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 smtClean="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 smtClean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 smtClean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 smtClean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 smtClean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 smtClean="0">
                <a:latin typeface="Calibri"/>
                <a:cs typeface="Calibri"/>
              </a:rPr>
              <a:t>E</a:t>
            </a:r>
            <a:r>
              <a:rPr lang="en-US" dirty="0" err="1" smtClean="0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86164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98507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3754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652291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13443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[Demo: BN Applet]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 smtClean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E.g., previous slide</a:t>
            </a:r>
            <a:r>
              <a:rPr lang="en-US" altLang="en-US" sz="2000" dirty="0" smtClean="0">
                <a:ea typeface="ＭＳ Ｐゴシック" pitchFamily="34" charset="-128"/>
              </a:rPr>
              <a:t>’</a:t>
            </a:r>
            <a:r>
              <a:rPr lang="en-US" sz="2000" dirty="0" smtClean="0">
                <a:ea typeface="ＭＳ Ｐゴシック" pitchFamily="34" charset="-128"/>
              </a:rPr>
              <a:t>s example 2</a:t>
            </a:r>
            <a:r>
              <a:rPr lang="en-US" sz="2000" baseline="30000" dirty="0" smtClean="0">
                <a:ea typeface="ＭＳ Ｐゴシック" pitchFamily="34" charset="-128"/>
              </a:rPr>
              <a:t>n</a:t>
            </a:r>
            <a:r>
              <a:rPr lang="en-US" sz="2000" dirty="0" smtClean="0">
                <a:ea typeface="ＭＳ Ｐゴシック" pitchFamily="34" charset="-128"/>
              </a:rPr>
              <a:t> vs. 2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CSP:  </a:t>
            </a: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 smtClean="0">
              <a:ea typeface="ＭＳ Ｐゴシック" pitchFamily="34" charset="-128"/>
            </a:endParaRPr>
          </a:p>
          <a:p>
            <a:endParaRPr lang="en-US" sz="1600" dirty="0" smtClean="0">
              <a:ea typeface="ＭＳ Ｐゴシック" pitchFamily="34" charset="-128"/>
            </a:endParaRPr>
          </a:p>
          <a:p>
            <a:r>
              <a:rPr lang="en-US" sz="2000" dirty="0" smtClean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 smtClean="0">
              <a:ea typeface="ＭＳ Ｐゴシック" pitchFamily="34" charset="-128"/>
            </a:endParaRPr>
          </a:p>
          <a:p>
            <a:r>
              <a:rPr lang="en-US" sz="2000" dirty="0" smtClean="0">
                <a:ea typeface="ＭＳ Ｐゴシック" pitchFamily="34" charset="-128"/>
              </a:rPr>
              <a:t>Hence inference in Bayes</a:t>
            </a:r>
            <a:r>
              <a:rPr lang="en-US" altLang="en-US" sz="2000" dirty="0" smtClean="0">
                <a:ea typeface="ＭＳ Ｐゴシック" pitchFamily="34" charset="-128"/>
              </a:rPr>
              <a:t>’</a:t>
            </a:r>
            <a:r>
              <a:rPr lang="en-US" sz="2000" dirty="0" smtClean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066800" y="1676399"/>
            <a:ext cx="10718800" cy="4449765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A </a:t>
            </a:r>
            <a:r>
              <a:rPr lang="en-US" sz="2400" dirty="0" err="1" smtClean="0">
                <a:ea typeface="ＭＳ Ｐゴシック" pitchFamily="34" charset="-128"/>
              </a:rPr>
              <a:t>polytree</a:t>
            </a:r>
            <a:r>
              <a:rPr lang="en-US" sz="2400" dirty="0" smtClean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poly-trees you can always find an ordering that is efficient 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Try it!!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Cut-set conditioning for Bayes</a:t>
            </a:r>
            <a:r>
              <a:rPr lang="en-US" altLang="en-US" sz="2400" dirty="0" smtClean="0">
                <a:ea typeface="ＭＳ Ｐゴシック" pitchFamily="34" charset="-128"/>
              </a:rPr>
              <a:t>’</a:t>
            </a:r>
            <a:r>
              <a:rPr lang="en-US" sz="2400" dirty="0" smtClean="0">
                <a:ea typeface="ＭＳ Ｐゴシック" pitchFamily="34" charset="-128"/>
              </a:rPr>
              <a:t> net inference</a:t>
            </a:r>
          </a:p>
          <a:p>
            <a:pPr lvl="6"/>
            <a:endParaRPr lang="en-US" sz="5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Choose set of variables such that if removed only a </a:t>
            </a:r>
            <a:r>
              <a:rPr lang="en-US" sz="2000" dirty="0" err="1" smtClean="0">
                <a:ea typeface="ＭＳ Ｐゴシック" pitchFamily="34" charset="-128"/>
              </a:rPr>
              <a:t>polytree</a:t>
            </a:r>
            <a:r>
              <a:rPr lang="en-US" sz="2000" dirty="0" smtClean="0">
                <a:ea typeface="ＭＳ Ｐゴシック" pitchFamily="34" charset="-128"/>
              </a:rPr>
              <a:t> remains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Exercise: Think about how the specifics would work out!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Bayes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 smtClean="0">
              <a:ea typeface="ＭＳ Ｐゴシック" pitchFamily="34" charset="-128"/>
            </a:endParaRPr>
          </a:p>
          <a:p>
            <a:pPr lvl="4"/>
            <a:endParaRPr lang="en-US" sz="2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 smtClean="0">
              <a:ea typeface="ＭＳ Ｐゴシック" pitchFamily="34" charset="-128"/>
            </a:endParaRPr>
          </a:p>
          <a:p>
            <a:pPr lvl="4"/>
            <a:endParaRPr lang="en-US" sz="2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 smtClean="0">
              <a:ea typeface="ＭＳ Ｐゴシック" pitchFamily="34" charset="-128"/>
            </a:endParaRPr>
          </a:p>
          <a:p>
            <a:pPr lvl="3"/>
            <a:endParaRPr lang="en-US" sz="2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Learning Bayes</a:t>
            </a:r>
            <a:r>
              <a:rPr lang="en-US" altLang="en-US" sz="2400" dirty="0" smtClean="0">
                <a:ea typeface="ＭＳ Ｐゴシック" pitchFamily="34" charset="-128"/>
              </a:rPr>
              <a:t>’</a:t>
            </a:r>
            <a:r>
              <a:rPr lang="en-US" sz="2400" dirty="0" smtClean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08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BN Applet</a:t>
            </a:r>
            <a:endParaRPr lang="en-US" dirty="0"/>
          </a:p>
        </p:txBody>
      </p:sp>
      <p:pic>
        <p:nvPicPr>
          <p:cNvPr id="5" name="BN Demo Apple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160661"/>
            <a:ext cx="81534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4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1863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481308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33019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73011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90127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483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01502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4413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84611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2033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62832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010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en-US" altLang="en-US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Representation</a:t>
            </a:r>
          </a:p>
          <a:p>
            <a:pPr lvl="6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Conditional Independences</a:t>
            </a:r>
          </a:p>
          <a:p>
            <a:pPr lvl="8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Probabilistic Inference</a:t>
            </a:r>
          </a:p>
          <a:p>
            <a:pPr lvl="7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Enumeration (exact, exponential complexity)</a:t>
            </a:r>
          </a:p>
          <a:p>
            <a:pPr lvl="6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Variable elimination (exact, worst-case exponential complexity, often better)</a:t>
            </a:r>
          </a:p>
          <a:p>
            <a:pPr lvl="6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Inference is NP-complete</a:t>
            </a:r>
          </a:p>
          <a:p>
            <a:pPr lvl="5"/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Sampling (approximate)</a:t>
            </a:r>
          </a:p>
          <a:p>
            <a:pPr lvl="5"/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2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Learning Bayes</a:t>
            </a:r>
            <a:r>
              <a:rPr lang="en-US" altLang="en-US" sz="24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64361</TotalTime>
  <Words>2806</Words>
  <Application>Microsoft Macintosh PowerPoint</Application>
  <PresentationFormat>Custom</PresentationFormat>
  <Paragraphs>1152</Paragraphs>
  <Slides>43</Slides>
  <Notes>6</Notes>
  <HiddenSlides>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dan-berkeley-nlp-v1</vt:lpstr>
      <vt:lpstr>Announcements</vt:lpstr>
      <vt:lpstr>CS 188: Artificial Intelligence </vt:lpstr>
      <vt:lpstr>Bayes’ Net Representation</vt:lpstr>
      <vt:lpstr>Example: Alarm Network</vt:lpstr>
      <vt:lpstr>Video of Demo BN Applet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Polytrees</vt:lpstr>
      <vt:lpstr>Bayes’ Nets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3696</cp:revision>
  <cp:lastPrinted>2014-04-01T00:57:28Z</cp:lastPrinted>
  <dcterms:created xsi:type="dcterms:W3CDTF">2004-08-27T04:16:05Z</dcterms:created>
  <dcterms:modified xsi:type="dcterms:W3CDTF">2014-08-22T18:33:51Z</dcterms:modified>
</cp:coreProperties>
</file>